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36" r:id="rId4"/>
    <p:sldId id="259" r:id="rId5"/>
    <p:sldId id="335" r:id="rId6"/>
    <p:sldId id="327" r:id="rId7"/>
    <p:sldId id="300" r:id="rId8"/>
    <p:sldId id="301" r:id="rId9"/>
    <p:sldId id="315" r:id="rId10"/>
    <p:sldId id="302" r:id="rId11"/>
    <p:sldId id="304" r:id="rId12"/>
    <p:sldId id="305" r:id="rId13"/>
    <p:sldId id="306" r:id="rId14"/>
    <p:sldId id="313" r:id="rId15"/>
    <p:sldId id="316" r:id="rId16"/>
    <p:sldId id="307" r:id="rId17"/>
    <p:sldId id="308" r:id="rId18"/>
    <p:sldId id="310" r:id="rId19"/>
    <p:sldId id="311" r:id="rId20"/>
    <p:sldId id="312" r:id="rId21"/>
    <p:sldId id="317" r:id="rId22"/>
    <p:sldId id="337" r:id="rId23"/>
    <p:sldId id="319" r:id="rId24"/>
    <p:sldId id="320" r:id="rId25"/>
    <p:sldId id="318" r:id="rId26"/>
    <p:sldId id="325" r:id="rId27"/>
    <p:sldId id="326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에스코어 드림 3 Light" panose="020B0303030302020204" pitchFamily="34" charset="-127"/>
      <p:regular r:id="rId32"/>
    </p:embeddedFont>
    <p:embeddedFont>
      <p:font typeface="에스코어 드림 4 Regular" panose="020B0503030302020204" pitchFamily="34" charset="-127"/>
      <p:regular r:id="rId33"/>
    </p:embeddedFont>
    <p:embeddedFont>
      <p:font typeface="에스코어 드림 5 Medium" panose="020B0503030302020204" pitchFamily="34" charset="-127"/>
      <p:regular r:id="rId34"/>
    </p:embeddedFont>
    <p:embeddedFont>
      <p:font typeface="에스코어 드림 6 Bold" panose="020B0703030302020204" pitchFamily="34" charset="-127"/>
      <p:bold r:id="rId35"/>
    </p:embeddedFont>
    <p:embeddedFont>
      <p:font typeface="에스코어 드림 8 Heavy" panose="020B0903030302020204" pitchFamily="34" charset="-127"/>
      <p:bold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5124" autoAdjust="0"/>
  </p:normalViewPr>
  <p:slideViewPr>
    <p:cSldViewPr snapToGrid="0">
      <p:cViewPr varScale="1">
        <p:scale>
          <a:sx n="111" d="100"/>
          <a:sy n="111" d="100"/>
        </p:scale>
        <p:origin x="82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05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8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29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0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59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influx_backup_v2.s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to-mos/MOS-Packages/tree/main/Tiny%20Package/&#46041;&#50689;&#49345;%20&#52280;&#44256;&#51088;&#47308;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MOS%20Cloud%20Manual%20Detail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2023.03.29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4932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</a:t>
            </a:r>
            <a:r>
              <a:rPr lang="en-US" altLang="ko-KR"/>
              <a:t>2)</a:t>
            </a:r>
          </a:p>
          <a:p>
            <a:pPr marL="0" indent="0"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</a:rPr>
              <a:t>mysql 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</a:rPr>
              <a:t>–u root –p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DB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입력</a:t>
            </a:r>
            <a:endParaRPr lang="en-US" altLang="ko-KR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※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 붙여넣기하시는 것을 권장합니다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 schema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grafana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source /opt/install/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smartfactory.sql</a:t>
            </a:r>
            <a:endParaRPr lang="en-US" altLang="ko-KR" sz="14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show databases;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g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'@'localhost' identified by </a:t>
            </a:r>
            <a:r>
              <a:rPr lang="en-US" altLang="ko-KR" sz="1400" kern="0" spc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'sfPassword123!@#';</a:t>
            </a:r>
            <a:endParaRPr lang="en-US" altLang="ko-KR" sz="1400" kern="0" spc="0" dirty="0">
              <a:solidFill>
                <a:srgbClr val="000000"/>
              </a:solidFill>
              <a:effectLst/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flush privileges;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exit;</a:t>
            </a:r>
          </a:p>
          <a:p>
            <a:pPr lvl="1"/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79" y="2960973"/>
            <a:ext cx="2698704" cy="145551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</a:t>
            </a:r>
            <a:r>
              <a:rPr lang="ko-KR" altLang="en-US"/>
              <a:t>설정 </a:t>
            </a:r>
            <a:endParaRPr lang="en-US" altLang="ko-KR"/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127.0.0.1:8086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 및 접속 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‘Quick Start’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후 기본 설정 정보 입력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Organization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추후 데이터 수집 설정 등에서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입력하는 부분에 필요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Bucket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생성하여 제조데이터가 저장되는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특별한 설정 사항이 필요치 않다면 아래 그림에 나온 내용 그대로 작성 권장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F58E96-279B-1240-4F93-D7D137F8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28" y="3015058"/>
            <a:ext cx="8916900" cy="3219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534FCE-F55F-1BAE-2E39-41F62361A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4"/>
          <a:stretch/>
        </p:blipFill>
        <p:spPr>
          <a:xfrm>
            <a:off x="1208928" y="1968286"/>
            <a:ext cx="3988713" cy="932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554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삭제 기간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1year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877852"/>
            <a:ext cx="6816772" cy="367233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6602963" y="3148800"/>
            <a:ext cx="961053" cy="216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667069" y="4012163"/>
            <a:ext cx="2587690" cy="2282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774942" y="2845059"/>
            <a:ext cx="1788367" cy="282873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mos, </a:t>
            </a:r>
            <a:r>
              <a:rPr lang="en-US" altLang="ko-KR" sz="12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r>
              <a:rPr lang="en-US" altLang="ko-KR" sz="12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jango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1384208"/>
            <a:ext cx="7806813" cy="1863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208045" y="536194"/>
            <a:ext cx="576373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4D410F2-7905-1EB9-CEA3-B702DE36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6" y="3580617"/>
            <a:ext cx="3102542" cy="26616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D22E4F-DF20-D695-9E88-2952B9FE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2" y="3580617"/>
            <a:ext cx="3067076" cy="26616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C07991-2EC6-7405-DD7F-8E2108B3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51" y="3580617"/>
            <a:ext cx="3067075" cy="2671194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76" y="1705851"/>
            <a:ext cx="2959742" cy="1096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88168C-D759-77BD-84D9-2DEECC804C53}"/>
              </a:ext>
            </a:extLst>
          </p:cNvPr>
          <p:cNvSpPr/>
          <p:nvPr/>
        </p:nvSpPr>
        <p:spPr>
          <a:xfrm flipH="1">
            <a:off x="9167063" y="2521437"/>
            <a:ext cx="780402" cy="189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88A7E1-E546-42EF-74A7-64C4065B2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199" y="2509870"/>
            <a:ext cx="1366684" cy="73749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97258"/>
            <a:ext cx="1366684" cy="292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26F6C5-CB51-BBFE-5499-CE39D69A60A0}"/>
              </a:ext>
            </a:extLst>
          </p:cNvPr>
          <p:cNvSpPr/>
          <p:nvPr/>
        </p:nvSpPr>
        <p:spPr>
          <a:xfrm flipH="1">
            <a:off x="7428544" y="2963593"/>
            <a:ext cx="1129491" cy="181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093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아래 그림처럼 수정</a:t>
            </a:r>
            <a:endParaRPr lang="en-US" altLang="ko-KR" sz="120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/opt/cfg/glances</a:t>
            </a:r>
            <a:r>
              <a:rPr lang="en-US" altLang="ko-KR" sz="120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conf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/opt/cfg/glances.conf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glances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813082"/>
            <a:ext cx="4353533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A3CE7-397C-813F-8A04-ED90CA75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43" y="3610090"/>
            <a:ext cx="8621328" cy="1724266"/>
          </a:xfrm>
          <a:prstGeom prst="rect">
            <a:avLst/>
          </a:prstGeom>
        </p:spPr>
      </p:pic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6966256-365F-75D3-5F6B-38C16658BA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01007" y="3666774"/>
            <a:ext cx="1186551" cy="85995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9CD97-1AFE-5815-8C0D-4A23FE7A0105}"/>
              </a:ext>
            </a:extLst>
          </p:cNvPr>
          <p:cNvSpPr/>
          <p:nvPr/>
        </p:nvSpPr>
        <p:spPr>
          <a:xfrm>
            <a:off x="1084056" y="2889139"/>
            <a:ext cx="4187934" cy="6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33DB3A-0F48-B792-69FF-708FF0762283}"/>
              </a:ext>
            </a:extLst>
          </p:cNvPr>
          <p:cNvSpPr/>
          <p:nvPr/>
        </p:nvSpPr>
        <p:spPr>
          <a:xfrm>
            <a:off x="1093291" y="4690027"/>
            <a:ext cx="8497396" cy="614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0936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en-US" altLang="ko-KR" sz="120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service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vi /usr/lib/systemd/system/itsdb.service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nano /usr/lib/systemd/system/itsdb.service 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항목은 이전에 생성하고 저장한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입력하시면 됩니다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 daemon-reload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883365"/>
            <a:ext cx="2592061" cy="2972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88B62-9FE1-2870-D442-9C14FD4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0" y="1873839"/>
            <a:ext cx="7884359" cy="29817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9A9F8EC-7502-CEFD-7BC3-82590E7CE186}"/>
              </a:ext>
            </a:extLst>
          </p:cNvPr>
          <p:cNvSpPr/>
          <p:nvPr/>
        </p:nvSpPr>
        <p:spPr>
          <a:xfrm>
            <a:off x="1193604" y="2979264"/>
            <a:ext cx="1841956" cy="558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8ADA6C1-84F3-5CBE-71F9-D6A900B3FF8F}"/>
              </a:ext>
            </a:extLst>
          </p:cNvPr>
          <p:cNvCxnSpPr>
            <a:cxnSpLocks/>
          </p:cNvCxnSpPr>
          <p:nvPr/>
        </p:nvCxnSpPr>
        <p:spPr>
          <a:xfrm>
            <a:off x="3013776" y="3259424"/>
            <a:ext cx="97890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10760D-840F-49D4-BFF8-117E5961308F}"/>
              </a:ext>
            </a:extLst>
          </p:cNvPr>
          <p:cNvSpPr/>
          <p:nvPr/>
        </p:nvSpPr>
        <p:spPr>
          <a:xfrm>
            <a:off x="3992680" y="3013244"/>
            <a:ext cx="7804690" cy="552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9246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/opt/apps/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(127.0.0.1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46" y="3542601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561DE1-DB75-A89C-0F91-F75E836ACB06}"/>
              </a:ext>
            </a:extLst>
          </p:cNvPr>
          <p:cNvSpPr/>
          <p:nvPr/>
        </p:nvSpPr>
        <p:spPr>
          <a:xfrm>
            <a:off x="6284316" y="2318524"/>
            <a:ext cx="2797479" cy="2736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ED716D-4A22-8AC6-A535-3E18BE153E6E}"/>
              </a:ext>
            </a:extLst>
          </p:cNvPr>
          <p:cNvSpPr/>
          <p:nvPr/>
        </p:nvSpPr>
        <p:spPr>
          <a:xfrm>
            <a:off x="8885755" y="5024532"/>
            <a:ext cx="810331" cy="331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1C0ABE3-8116-E390-6031-DB9F053E0F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52681" y="2886292"/>
            <a:ext cx="2432397" cy="184408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FF06127-DCD8-16BC-55EB-C7AD44501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51" y="2662657"/>
            <a:ext cx="4729230" cy="153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AASX Package Browser (http://127.0.0.1)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ko-KR" altLang="en-US" sz="120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먼저 로그인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되어있어야 접속 가능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정상적으로 접속이 되지 않는 경우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systemctl restart grafana-server</a:t>
            </a:r>
            <a:r>
              <a:rPr lang="en-US" altLang="ko-KR" sz="12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서버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2639586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313038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23A42-3FE2-4B26-68D1-5AE5AF7DD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27" b="9302"/>
          <a:stretch/>
        </p:blipFill>
        <p:spPr>
          <a:xfrm>
            <a:off x="1123466" y="1499244"/>
            <a:ext cx="1725300" cy="27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Configuration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(http://localhost:8086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그대로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 (mos_org)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저장해둔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 (glances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[MOS, Glances]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연동 예시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E63A5-EBE5-21E5-0624-A788EDE5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14" y="3178260"/>
            <a:ext cx="5660286" cy="13092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AE200C-742D-3BD8-6F59-6A25B522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60" y="808704"/>
            <a:ext cx="3702926" cy="59484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59F69E-A26B-7D24-0FD4-03CEB24BC7A4}"/>
              </a:ext>
            </a:extLst>
          </p:cNvPr>
          <p:cNvSpPr/>
          <p:nvPr/>
        </p:nvSpPr>
        <p:spPr>
          <a:xfrm flipH="1">
            <a:off x="8116328" y="5934269"/>
            <a:ext cx="2321517" cy="534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8254A7-E86F-16E4-53A1-9E528FA74A2D}"/>
              </a:ext>
            </a:extLst>
          </p:cNvPr>
          <p:cNvSpPr/>
          <p:nvPr/>
        </p:nvSpPr>
        <p:spPr>
          <a:xfrm flipH="1">
            <a:off x="8116326" y="3371461"/>
            <a:ext cx="2570334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2CEAA5-CA4D-B48B-6E2B-0D448AC02203}"/>
              </a:ext>
            </a:extLst>
          </p:cNvPr>
          <p:cNvSpPr/>
          <p:nvPr/>
        </p:nvSpPr>
        <p:spPr>
          <a:xfrm flipH="1">
            <a:off x="8150540" y="2155371"/>
            <a:ext cx="2287305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7B97C7-BCD3-3879-B95D-4CF21AA28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687" y="4139186"/>
            <a:ext cx="257494" cy="175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C04A2B-6B72-78E7-2F89-C30BFC4E5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733" y="3699989"/>
            <a:ext cx="504895" cy="2667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BE2BFD-E94F-AA5C-DE79-683E7E2488C7}"/>
              </a:ext>
            </a:extLst>
          </p:cNvPr>
          <p:cNvSpPr/>
          <p:nvPr/>
        </p:nvSpPr>
        <p:spPr>
          <a:xfrm flipH="1">
            <a:off x="8150538" y="1625363"/>
            <a:ext cx="2834702" cy="166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9807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98075"/>
            <a:ext cx="5518267" cy="3216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FF2CA3-43C0-9914-86B9-BCD276E02E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692"/>
          <a:stretch/>
        </p:blipFill>
        <p:spPr>
          <a:xfrm>
            <a:off x="3166042" y="1536870"/>
            <a:ext cx="3461361" cy="131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(5) </a:t>
            </a:r>
            <a:r>
              <a:rPr lang="en-US" altLang="ko-KR" dirty="0"/>
              <a:t>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Share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 panel"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</a:t>
            </a:r>
            <a:r>
              <a:rPr lang="en-US" altLang="ko-KR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/**********/</a:t>
            </a:r>
            <a:r>
              <a:rPr lang="ko-KR" altLang="en-US" sz="120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그림 좌상단 클릭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클라우드 상태 모니터링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항목에 붙여넣기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853868" y="1602509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776" y="4675409"/>
            <a:ext cx="3175280" cy="18807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3717317" y="5051898"/>
            <a:ext cx="249528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F63B7E8-9C3F-6D6E-1D95-86D0071F46D9}"/>
              </a:ext>
            </a:extLst>
          </p:cNvPr>
          <p:cNvGrpSpPr/>
          <p:nvPr/>
        </p:nvGrpSpPr>
        <p:grpSpPr>
          <a:xfrm>
            <a:off x="1015520" y="4663299"/>
            <a:ext cx="1924229" cy="1880773"/>
            <a:chOff x="7756849" y="1057469"/>
            <a:chExt cx="2802165" cy="291115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89520F2-0AB9-0EF5-2BA1-D6A7E2845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36" t="3738" r="4822" b="3840"/>
            <a:stretch/>
          </p:blipFill>
          <p:spPr>
            <a:xfrm>
              <a:off x="7831493" y="1107233"/>
              <a:ext cx="2727521" cy="2861388"/>
            </a:xfrm>
            <a:prstGeom prst="rect">
              <a:avLst/>
            </a:prstGeom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C828011-2123-1B2E-5A04-AFF70977A597}"/>
                </a:ext>
              </a:extLst>
            </p:cNvPr>
            <p:cNvSpPr/>
            <p:nvPr/>
          </p:nvSpPr>
          <p:spPr>
            <a:xfrm>
              <a:off x="7756849" y="1057469"/>
              <a:ext cx="360783" cy="36078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25C3C38-8AC8-4431-3312-D0CAE002C9A1}"/>
                </a:ext>
              </a:extLst>
            </p:cNvPr>
            <p:cNvSpPr/>
            <p:nvPr/>
          </p:nvSpPr>
          <p:spPr>
            <a:xfrm flipH="1">
              <a:off x="7847600" y="1906701"/>
              <a:ext cx="2360089" cy="4725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0628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 </a:t>
            </a:r>
            <a:r>
              <a:rPr lang="en-US" altLang="ko-KR" dirty="0"/>
              <a:t>AAS Web Dashboard </a:t>
            </a:r>
            <a:r>
              <a:rPr lang="ko-KR" altLang="en-US"/>
              <a:t>설정 </a:t>
            </a:r>
            <a:r>
              <a:rPr lang="en-US" altLang="ko-KR"/>
              <a:t>(6) </a:t>
            </a:r>
            <a:r>
              <a:rPr lang="en-US" altLang="ko-KR" dirty="0"/>
              <a:t>: </a:t>
            </a:r>
            <a:r>
              <a:rPr lang="ko-KR" altLang="en-US" dirty="0"/>
              <a:t>기기 모니터링 데이터 </a:t>
            </a:r>
            <a:r>
              <a:rPr lang="ko-KR" altLang="en-US"/>
              <a:t>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2096707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29" y="4260979"/>
            <a:ext cx="4998863" cy="25129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4260980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88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3" y="837052"/>
            <a:ext cx="10386214" cy="42318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읽기 권한만 갖는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 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생성한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토큰 이용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데이터 접근 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외에도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 Client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이용하여 데이터 접근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58AA0-5F67-5F1C-1A4A-914C6629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3" y="1793360"/>
            <a:ext cx="4419783" cy="22278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5FA331-A677-01AF-843A-CCEC589CE3D9}"/>
              </a:ext>
            </a:extLst>
          </p:cNvPr>
          <p:cNvSpPr/>
          <p:nvPr/>
        </p:nvSpPr>
        <p:spPr>
          <a:xfrm>
            <a:off x="4377360" y="3583595"/>
            <a:ext cx="51127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0C17-84BC-9B70-8084-4A2962B2851D}"/>
              </a:ext>
            </a:extLst>
          </p:cNvPr>
          <p:cNvSpPr txBox="1"/>
          <p:nvPr/>
        </p:nvSpPr>
        <p:spPr>
          <a:xfrm>
            <a:off x="808447" y="4563223"/>
            <a:ext cx="1081353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curl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POST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http://127.0.0.1:8086/api/v2/query?org=mos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Authorization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YywnjLzP8yGg0UX28AXhE8b0WDP0t1_dp_6mzlL514359Sargvf3Blrme_7NDSBxTfNi4tyVI8ZM6vxDZMbLIg=='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Accept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Content-type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vnd.flux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bucket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range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2023-05-24T05:51:57.000Z,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2023-05-24T17:58:58.000Z)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filter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=&gt;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["_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field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"] ==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=2;s=ProSix6A106F156S.OperationalData.Variable.TestNum_1")'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C3D3-36ED-90A6-7F3F-1724C407117B}"/>
              </a:ext>
            </a:extLst>
          </p:cNvPr>
          <p:cNvSpPr/>
          <p:nvPr/>
        </p:nvSpPr>
        <p:spPr>
          <a:xfrm>
            <a:off x="3053599" y="4956033"/>
            <a:ext cx="7782352" cy="23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9FB01C-35A6-F5C2-5D7A-C8CB16404F5D}"/>
              </a:ext>
            </a:extLst>
          </p:cNvPr>
          <p:cNvSpPr/>
          <p:nvPr/>
        </p:nvSpPr>
        <p:spPr>
          <a:xfrm>
            <a:off x="906512" y="5855737"/>
            <a:ext cx="4894520" cy="420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A4E3-F1BC-3A73-E5DB-1AD186BF1EFC}"/>
              </a:ext>
            </a:extLst>
          </p:cNvPr>
          <p:cNvSpPr txBox="1"/>
          <p:nvPr/>
        </p:nvSpPr>
        <p:spPr>
          <a:xfrm>
            <a:off x="8103499" y="4612591"/>
            <a:ext cx="159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생성한 토큰 입력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1879-E20B-E9A6-7831-4DC3993B744B}"/>
              </a:ext>
            </a:extLst>
          </p:cNvPr>
          <p:cNvSpPr txBox="1"/>
          <p:nvPr/>
        </p:nvSpPr>
        <p:spPr>
          <a:xfrm>
            <a:off x="5801032" y="5957445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태그 이름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영역 생략 시 모든 태그 데이터 접근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8955A-F61E-79A4-70FE-31DEBB9B9742}"/>
              </a:ext>
            </a:extLst>
          </p:cNvPr>
          <p:cNvSpPr/>
          <p:nvPr/>
        </p:nvSpPr>
        <p:spPr>
          <a:xfrm>
            <a:off x="906512" y="5651963"/>
            <a:ext cx="5722888" cy="20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34A1F-A589-0472-C9C2-9B5BCA0C1D63}"/>
              </a:ext>
            </a:extLst>
          </p:cNvPr>
          <p:cNvSpPr txBox="1"/>
          <p:nvPr/>
        </p:nvSpPr>
        <p:spPr>
          <a:xfrm>
            <a:off x="6629400" y="5632776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데이터 기간 입력</a:t>
            </a:r>
          </a:p>
        </p:txBody>
      </p:sp>
    </p:spTree>
    <p:extLst>
      <p:ext uri="{BB962C8B-B14F-4D97-AF65-F5344CB8AC3E}">
        <p14:creationId xmlns:p14="http://schemas.microsoft.com/office/powerpoint/2010/main" val="1491921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118487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/>
              <a:t>※ </a:t>
            </a:r>
            <a:r>
              <a:rPr lang="ko-KR" altLang="en-US"/>
              <a:t>아래 단계는 기능동작 점검 또는 실제</a:t>
            </a:r>
            <a:r>
              <a:rPr lang="en-US" altLang="ko-KR"/>
              <a:t> </a:t>
            </a:r>
            <a:r>
              <a:rPr lang="ko-KR" altLang="en-US"/>
              <a:t>공정 데이터 수집 시 실행하는 단계로</a:t>
            </a:r>
            <a:r>
              <a:rPr lang="en-US" altLang="ko-KR"/>
              <a:t>, </a:t>
            </a:r>
            <a:r>
              <a:rPr lang="ko-KR" altLang="en-US"/>
              <a:t>설치과정에선 생략하여 진행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 예시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8B317-886B-EC57-6F62-704FAB5C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2" y="1702684"/>
            <a:ext cx="11651053" cy="42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570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option</a:t>
            </a:r>
            <a:r>
              <a:rPr lang="en-US" altLang="ko-KR" dirty="0"/>
              <a:t>)</a:t>
            </a:r>
            <a:r>
              <a:rPr lang="ko-KR" altLang="en-US" dirty="0"/>
              <a:t>시계열 데이터베이스</a:t>
            </a:r>
            <a:r>
              <a:rPr lang="en-US" altLang="ko-KR" dirty="0"/>
              <a:t>(</a:t>
            </a:r>
            <a:r>
              <a:rPr lang="en-US" altLang="ko-KR" dirty="0" err="1"/>
              <a:t>influxDB</a:t>
            </a:r>
            <a:r>
              <a:rPr lang="en-US" altLang="ko-KR" dirty="0"/>
              <a:t>) </a:t>
            </a:r>
            <a:r>
              <a:rPr lang="ko-KR" altLang="en-US" dirty="0"/>
              <a:t>데이터 저장경로 변경</a:t>
            </a:r>
            <a:r>
              <a:rPr lang="en-US" altLang="ko-KR" dirty="0"/>
              <a:t> (</a:t>
            </a:r>
            <a:r>
              <a:rPr lang="ko-KR" altLang="en-US" dirty="0"/>
              <a:t>기존 </a:t>
            </a:r>
            <a:r>
              <a:rPr lang="en-US" altLang="ko-KR" dirty="0"/>
              <a:t>/var/lib/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/data/</a:t>
            </a:r>
            <a:r>
              <a:rPr lang="en-US" altLang="ko-KR" dirty="0" err="1"/>
              <a:t>influxdb</a:t>
            </a:r>
            <a:r>
              <a:rPr lang="en-US" altLang="ko-KR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및 권한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mkdir –p /data/influxdb</a:t>
            </a: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sudo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chown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-R 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influxdb:influxdb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/data/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중지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ore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systemctl</a:t>
            </a:r>
            <a:r>
              <a:rPr lang="en-US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stop </a:t>
            </a:r>
            <a:r>
              <a:rPr lang="en-US" altLang="ko-Kore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파일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m</a:t>
            </a:r>
            <a:r>
              <a:rPr lang="en-US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v</a:t>
            </a:r>
            <a:r>
              <a:rPr lang="ko-KR" altLang="en-US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/var/lib/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/*  /data/</a:t>
            </a:r>
            <a:r>
              <a:rPr lang="en-US" altLang="ko-KR" sz="12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/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파일 내 데이터 저장 경로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vi /etc/influxdb/config.toml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재가동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" altLang="ko-Kore-KR" sz="1200" dirty="0">
                <a:highlight>
                  <a:srgbClr val="C0C0C0"/>
                </a:highlight>
                <a:latin typeface="Consolas" panose="020B0609020204030204" pitchFamily="49" charset="0"/>
                <a:ea typeface="에스코어 드림 3 Light" panose="020B0303030302020204" pitchFamily="34" charset="-127"/>
              </a:rPr>
              <a:t>systemctl start influxdb</a:t>
            </a:r>
            <a:endParaRPr lang="en-US" altLang="ko-KR" sz="1200" dirty="0">
              <a:highlight>
                <a:srgbClr val="C0C0C0"/>
              </a:highlight>
              <a:latin typeface="Consolas" panose="020B0609020204030204" pitchFamily="49" charset="0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Root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디스크 외 별도 디스크에 데이터 저장 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후 마운트 작업 필요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410C7-6FF6-7DD6-4BBC-626EE4A5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96" y="3696477"/>
            <a:ext cx="365811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27237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(1)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기반 작업 스케줄러인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Crontab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백업 스크립트 등록 및 입력 파라미터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백업 스크립트는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20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이용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 및 경로 이동 후 </a:t>
            </a: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chmod +x ./influx_backup_v2.sh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이용하여 실행 권한 지정 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246BD0-E3D3-9BD0-9B28-A1A3C30E3C5A}"/>
              </a:ext>
            </a:extLst>
          </p:cNvPr>
          <p:cNvGrpSpPr/>
          <p:nvPr/>
        </p:nvGrpSpPr>
        <p:grpSpPr>
          <a:xfrm>
            <a:off x="1023166" y="2098393"/>
            <a:ext cx="10379423" cy="3894200"/>
            <a:chOff x="906288" y="1481900"/>
            <a:chExt cx="10379423" cy="3894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9D721-079F-3D1C-B2B8-42639946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288" y="1481900"/>
              <a:ext cx="10379423" cy="389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36EB5-1B53-7AA3-8A58-F8F1989D73AB}"/>
                </a:ext>
              </a:extLst>
            </p:cNvPr>
            <p:cNvSpPr txBox="1"/>
            <p:nvPr/>
          </p:nvSpPr>
          <p:spPr>
            <a:xfrm>
              <a:off x="2708821" y="2046211"/>
              <a:ext cx="496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TSDB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ORG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BUCKET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TOKEN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백업 데이터 저장 스토리지 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9DE3A7-EA87-D2DC-C9D7-ECE86381357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313" y="2135118"/>
              <a:ext cx="450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068B1-8141-82A8-931D-5D6F169A78FE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05" y="2245608"/>
              <a:ext cx="573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7B7A66E-94EA-CE3B-0274-0FBD6D6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70" y="2342763"/>
              <a:ext cx="510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FF56C4-6CFE-11E3-2DA2-AE402B4ECEE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75" y="2449443"/>
              <a:ext cx="12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027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9397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(2)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crontab –e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입력하여 다음과 같이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입력내용은 매일 오전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시에 백업 스크립트 실행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sudo crontab –l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등록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설정한 주기대로 데이터 백업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F8E23-FA9B-6A21-5C35-18D48F18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6" y="1488707"/>
            <a:ext cx="3734124" cy="6629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9C9FF60-325C-DF31-0010-92E1F5B8E34B}"/>
              </a:ext>
            </a:extLst>
          </p:cNvPr>
          <p:cNvCxnSpPr>
            <a:cxnSpLocks/>
          </p:cNvCxnSpPr>
          <p:nvPr/>
        </p:nvCxnSpPr>
        <p:spPr>
          <a:xfrm>
            <a:off x="1148156" y="2151704"/>
            <a:ext cx="1546918" cy="855109"/>
          </a:xfrm>
          <a:prstGeom prst="bentConnector3">
            <a:avLst>
              <a:gd name="adj1" fmla="val 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54D26-5E2C-4CB9-F642-CFAE4CA8606B}"/>
              </a:ext>
            </a:extLst>
          </p:cNvPr>
          <p:cNvSpPr txBox="1"/>
          <p:nvPr/>
        </p:nvSpPr>
        <p:spPr>
          <a:xfrm>
            <a:off x="2695074" y="290671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(0~59)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EA88D98-1888-5954-87B7-D53E0BDFDE4E}"/>
              </a:ext>
            </a:extLst>
          </p:cNvPr>
          <p:cNvCxnSpPr>
            <a:cxnSpLocks/>
          </p:cNvCxnSpPr>
          <p:nvPr/>
        </p:nvCxnSpPr>
        <p:spPr>
          <a:xfrm>
            <a:off x="1377315" y="2151704"/>
            <a:ext cx="1317759" cy="747387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781A8-DE8A-A341-28DC-169D8415D5EF}"/>
              </a:ext>
            </a:extLst>
          </p:cNvPr>
          <p:cNvSpPr txBox="1"/>
          <p:nvPr/>
        </p:nvSpPr>
        <p:spPr>
          <a:xfrm>
            <a:off x="2695074" y="2798126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(0~23)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154C80-8E8F-802E-E0C9-F7316FBE1988}"/>
              </a:ext>
            </a:extLst>
          </p:cNvPr>
          <p:cNvCxnSpPr>
            <a:cxnSpLocks/>
          </p:cNvCxnSpPr>
          <p:nvPr/>
        </p:nvCxnSpPr>
        <p:spPr>
          <a:xfrm>
            <a:off x="1543050" y="2151704"/>
            <a:ext cx="1152024" cy="639665"/>
          </a:xfrm>
          <a:prstGeom prst="bentConnector3">
            <a:avLst>
              <a:gd name="adj1" fmla="val 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839BA5D-14B7-2AC8-9FF0-E606896F7946}"/>
              </a:ext>
            </a:extLst>
          </p:cNvPr>
          <p:cNvCxnSpPr>
            <a:cxnSpLocks/>
          </p:cNvCxnSpPr>
          <p:nvPr/>
        </p:nvCxnSpPr>
        <p:spPr>
          <a:xfrm>
            <a:off x="1733550" y="2151704"/>
            <a:ext cx="961524" cy="524821"/>
          </a:xfrm>
          <a:prstGeom prst="bentConnector3">
            <a:avLst>
              <a:gd name="adj1" fmla="val 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882281B-D96D-C9B8-0246-8EA8B9A98DE2}"/>
              </a:ext>
            </a:extLst>
          </p:cNvPr>
          <p:cNvCxnSpPr>
            <a:cxnSpLocks/>
          </p:cNvCxnSpPr>
          <p:nvPr/>
        </p:nvCxnSpPr>
        <p:spPr>
          <a:xfrm>
            <a:off x="1921615" y="2151704"/>
            <a:ext cx="773459" cy="408616"/>
          </a:xfrm>
          <a:prstGeom prst="bentConnector3">
            <a:avLst>
              <a:gd name="adj1" fmla="val 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8EA967-7E29-7DA4-D2E3-4A3AA70C9149}"/>
              </a:ext>
            </a:extLst>
          </p:cNvPr>
          <p:cNvSpPr txBox="1"/>
          <p:nvPr/>
        </p:nvSpPr>
        <p:spPr>
          <a:xfrm>
            <a:off x="2695074" y="2688180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(1~31)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3C808-47F4-B04E-CBFE-A64BC75CFBA4}"/>
              </a:ext>
            </a:extLst>
          </p:cNvPr>
          <p:cNvSpPr txBox="1"/>
          <p:nvPr/>
        </p:nvSpPr>
        <p:spPr>
          <a:xfrm>
            <a:off x="2695074" y="257463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(1~12)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04104-C137-1FDD-52BE-50BE9A99094F}"/>
              </a:ext>
            </a:extLst>
          </p:cNvPr>
          <p:cNvSpPr txBox="1"/>
          <p:nvPr/>
        </p:nvSpPr>
        <p:spPr>
          <a:xfrm>
            <a:off x="2695074" y="2459754"/>
            <a:ext cx="77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(0~7)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C1F3A98-640E-9CBA-689B-77B26C2BD0BA}"/>
              </a:ext>
            </a:extLst>
          </p:cNvPr>
          <p:cNvCxnSpPr>
            <a:cxnSpLocks/>
          </p:cNvCxnSpPr>
          <p:nvPr/>
        </p:nvCxnSpPr>
        <p:spPr>
          <a:xfrm>
            <a:off x="2260600" y="2141336"/>
            <a:ext cx="434474" cy="308338"/>
          </a:xfrm>
          <a:prstGeom prst="bentConnector3">
            <a:avLst>
              <a:gd name="adj1" fmla="val 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24306-91BD-88EC-62AB-D8AA4F111E4E}"/>
              </a:ext>
            </a:extLst>
          </p:cNvPr>
          <p:cNvSpPr txBox="1"/>
          <p:nvPr/>
        </p:nvSpPr>
        <p:spPr>
          <a:xfrm>
            <a:off x="2695074" y="2348363"/>
            <a:ext cx="1455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 저장 경로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82411F-80D0-9ACE-36E3-E705EFB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6" y="3404759"/>
            <a:ext cx="3741595" cy="3946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DE1C3D-CE7F-882A-2A1E-904E532B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26" y="4086867"/>
            <a:ext cx="3734124" cy="23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Notification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8554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/>
              <a:t>본 매뉴얼의 </a:t>
            </a:r>
            <a:r>
              <a:rPr lang="en-US" altLang="ko-KR"/>
              <a:t>MOS Edge</a:t>
            </a:r>
            <a:r>
              <a:rPr lang="ko-KR" altLang="en-US"/>
              <a:t>는 </a:t>
            </a:r>
            <a:r>
              <a:rPr lang="en-US" altLang="ko-KR"/>
              <a:t>Ubuntu 20.04</a:t>
            </a:r>
            <a:r>
              <a:rPr lang="ko-KR" altLang="en-US"/>
              <a:t>에 최적화되어 있습니다</a:t>
            </a:r>
            <a:r>
              <a:rPr lang="en-US" altLang="ko-KR"/>
              <a:t>. </a:t>
            </a:r>
          </a:p>
          <a:p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매뉴얼을 보면서 따라해 보실 수 있도록 가이드영상이 깃허브에 업로드되어 있습니다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참고하시기 바랍니다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linkClick r:id="rId2"/>
              </a:rPr>
              <a:t>https://github.com/auto-mos/MOS-Packages/tree/main/Tiny%20Package/</a:t>
            </a:r>
            <a:r>
              <a:rPr lang="ko-KR" altLang="en-US">
                <a:hlinkClick r:id="rId2"/>
              </a:rPr>
              <a:t>동영상</a:t>
            </a:r>
            <a:r>
              <a:rPr lang="en-US" altLang="ko-KR">
                <a:hlinkClick r:id="rId2"/>
              </a:rPr>
              <a:t>%20</a:t>
            </a:r>
            <a:r>
              <a:rPr lang="ko-KR" altLang="en-US">
                <a:hlinkClick r:id="rId2"/>
              </a:rPr>
              <a:t>참고자료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r>
              <a:rPr lang="ko-KR" altLang="en-US"/>
              <a:t> 설치와 기능동작 점검까지 총 </a:t>
            </a:r>
            <a:r>
              <a:rPr lang="en-US" altLang="ko-KR"/>
              <a:t>4</a:t>
            </a:r>
            <a:r>
              <a:rPr lang="ko-KR" altLang="en-US"/>
              <a:t>단계로 분류되어 있으며 </a:t>
            </a:r>
            <a:r>
              <a:rPr lang="ko-KR" altLang="en-US" b="1">
                <a:solidFill>
                  <a:srgbClr val="FF0000"/>
                </a:solidFill>
              </a:rPr>
              <a:t>반드시 순서를 지켜 시행</a:t>
            </a:r>
            <a:r>
              <a:rPr lang="ko-KR" altLang="en-US"/>
              <a:t>해주셔야</a:t>
            </a:r>
            <a:r>
              <a:rPr lang="ko-KR" altLang="en-US" b="1"/>
              <a:t> </a:t>
            </a:r>
            <a:r>
              <a:rPr lang="ko-KR" altLang="en-US"/>
              <a:t>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Cloud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</a:t>
            </a:r>
            <a:r>
              <a:rPr lang="en-US" altLang="ko-KR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 2. Edge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&gt; 3. Edge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점검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&gt; 4. Cloud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점검</a:t>
            </a: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매뉴얼 내의 명령어는 </a:t>
            </a:r>
            <a:r>
              <a:rPr lang="ko-KR" altLang="en-US" sz="1400">
                <a:highlight>
                  <a:srgbClr val="C0C0C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회색 바탕 서식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적용하였습니다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복잡한 명령어의 경우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ppt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파일에서 직접 복사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  <a:r>
              <a:rPr lang="ko-KR" altLang="en-US"/>
              <a:t>붙여넣기 하는 것을 권장합니다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 sz="1400">
              <a:solidFill>
                <a:srgbClr val="FF0000"/>
              </a:solidFill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매뉴얼은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위에서 아래로 순서대로 빠짐없이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진행해 주시고 명령어에 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오탈자가 발생하지 않도록 주의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해주시기</a:t>
            </a:r>
            <a:r>
              <a:rPr lang="ko-KR" altLang="en-US" sz="1400" b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바랍니다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매뉴얼의 파일 수정은 </a:t>
            </a:r>
            <a:r>
              <a:rPr lang="en-US" altLang="ko-KR"/>
              <a:t>vim</a:t>
            </a:r>
            <a:r>
              <a:rPr lang="ko-KR" altLang="en-US"/>
              <a:t>에디터 혹은 </a:t>
            </a:r>
            <a:r>
              <a:rPr lang="en-US" altLang="ko-KR"/>
              <a:t>nano</a:t>
            </a:r>
            <a:r>
              <a:rPr lang="ko-KR" altLang="en-US"/>
              <a:t>에디터를 이용하여 수정합니다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사용법 사전 숙지 필요</a:t>
            </a:r>
            <a:r>
              <a:rPr lang="en-US" altLang="ko-KR"/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38125" indent="-171450"/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96415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7631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모든 설치 및 동작 과정</a:t>
            </a:r>
            <a:r>
              <a:rPr lang="en-US" altLang="ko-KR" dirty="0"/>
              <a:t>, </a:t>
            </a:r>
            <a:r>
              <a:rPr lang="ko-KR" altLang="en-US" dirty="0"/>
              <a:t>이후 솔루션 운용은 </a:t>
            </a:r>
            <a:r>
              <a:rPr lang="en-US" altLang="ko-KR" dirty="0"/>
              <a:t>root </a:t>
            </a:r>
            <a:r>
              <a:rPr lang="ko-KR" altLang="en-US" dirty="0"/>
              <a:t>계정을 통해 진행됩니다</a:t>
            </a:r>
            <a:r>
              <a:rPr lang="en-US" altLang="ko-KR" dirty="0"/>
              <a:t>. </a:t>
            </a:r>
            <a:r>
              <a:rPr lang="ko-KR" altLang="en-US" dirty="0"/>
              <a:t>아래 명령어를 통해 </a:t>
            </a:r>
            <a:r>
              <a:rPr lang="en-US" altLang="ko-KR" dirty="0"/>
              <a:t>root </a:t>
            </a:r>
            <a:r>
              <a:rPr lang="ko-KR" altLang="en-US" dirty="0"/>
              <a:t>권한 접속이 가능합니다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  <a:cs typeface="Arial" panose="020B0604020202020204" pitchFamily="34" charset="0"/>
              </a:rPr>
              <a:t>sudo su</a:t>
            </a:r>
          </a:p>
          <a:p>
            <a:pPr lvl="1"/>
            <a:endParaRPr lang="en-US" altLang="ko-KR" sz="140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/>
              <a:t> </a:t>
            </a:r>
            <a:r>
              <a:rPr lang="en-US" altLang="ko-KR" dirty="0"/>
              <a:t>Github MOS Cloud </a:t>
            </a:r>
            <a:r>
              <a:rPr lang="ko-KR" altLang="en-US" dirty="0" err="1"/>
              <a:t>레포지토리의</a:t>
            </a:r>
            <a:r>
              <a:rPr lang="ko-KR" altLang="en-US" dirty="0"/>
              <a:t> 두 압축파일</a:t>
            </a:r>
            <a:r>
              <a:rPr lang="en-US" altLang="ko-KR" dirty="0"/>
              <a:t>(MOSpackage_apps.tar.gz, MOSpackage_install.tar.gz)</a:t>
            </a:r>
            <a:r>
              <a:rPr lang="ko-KR" altLang="en-US" dirty="0"/>
              <a:t>을 </a:t>
            </a:r>
            <a:r>
              <a:rPr lang="en-US" altLang="ko-KR" dirty="0"/>
              <a:t>/opt</a:t>
            </a:r>
            <a:r>
              <a:rPr lang="ko-KR" altLang="en-US" dirty="0"/>
              <a:t> 디렉토리에 배치합니다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cd /opt</a:t>
            </a:r>
            <a:r>
              <a:rPr lang="en-US" altLang="ko-KR" sz="140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디렉토리가 없다면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mkdir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/opt</a:t>
            </a:r>
            <a:r>
              <a:rPr lang="en-US" altLang="ko-KR" sz="1400" dirty="0">
                <a:latin typeface="Consolas" panose="020B06090202040302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디렉토리를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생성해주세요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pPr marL="742950" lvl="1" indent="-285750">
              <a:buFontTx/>
              <a:buChar char="-"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/>
              <a:t> 두 압축파일은 아래 명령어를 통해 다운로드할 수 있습니다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https://github.com/auto-mos/MOS-Packages/raw/main/Tiny%20Package/MOS%20Cloud/MOSpackage_apps.tar.gz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wget https://github.com/auto-mos/MOS-Packages/raw/main/Tiny%20Package/MOS%20Cloud/MOSpackage_install.tar</a:t>
            </a:r>
            <a:r>
              <a:rPr lang="da-DK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.gz</a:t>
            </a:r>
          </a:p>
          <a:p>
            <a:pPr marL="742950" lvl="1" indent="-285750">
              <a:buFontTx/>
              <a:buChar char="-"/>
            </a:pPr>
            <a:endParaRPr lang="da-DK" altLang="ko-KR" sz="14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/>
              <a:t> </a:t>
            </a:r>
            <a:r>
              <a:rPr lang="ko-KR" altLang="en-US" dirty="0"/>
              <a:t>아래 명령어를 통해 두 압축파일의 압축을 해제합니다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./MOSpackage_apps.tar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tar 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zxf</a:t>
            </a:r>
            <a:r>
              <a:rPr lang="en-US" altLang="ko-KR" sz="1400" dirty="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 ./MOSpackage_install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  <a:ea typeface="에스코어 드림 4 Regular" panose="020B0503030302020204" pitchFamily="34" charset="-127"/>
              </a:rPr>
              <a:t>.tar</a:t>
            </a:r>
          </a:p>
          <a:p>
            <a:pPr marL="742950" lvl="1" indent="-285750">
              <a:buFontTx/>
              <a:buChar char="-"/>
            </a:pPr>
            <a:endParaRPr lang="en-US" altLang="ko-KR" sz="1000" dirty="0">
              <a:highlight>
                <a:srgbClr val="C0C0C0"/>
              </a:highlight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아래 </a:t>
            </a:r>
            <a:r>
              <a:rPr lang="ko-KR" altLang="en-US" dirty="0"/>
              <a:t>문구와 같이 </a:t>
            </a:r>
            <a:r>
              <a:rPr lang="en-US" altLang="ko-KR" dirty="0"/>
              <a:t>OS </a:t>
            </a:r>
            <a:r>
              <a:rPr lang="ko-KR" altLang="en-US" dirty="0"/>
              <a:t>업그레이드 창 출력 시 좌측 </a:t>
            </a:r>
            <a:r>
              <a:rPr lang="en-US" altLang="ko-KR" dirty="0"/>
              <a:t>‘Don’t Upgrade’ </a:t>
            </a:r>
            <a:r>
              <a:rPr lang="ko-KR" altLang="en-US" dirty="0"/>
              <a:t>항목을 선택해주세요</a:t>
            </a:r>
            <a:r>
              <a:rPr lang="en-US" altLang="ko-KR" dirty="0"/>
              <a:t>. </a:t>
            </a:r>
            <a:r>
              <a:rPr lang="ko-KR" altLang="en-US" dirty="0"/>
              <a:t>본 매뉴얼은 </a:t>
            </a:r>
            <a:r>
              <a:rPr lang="en-US" altLang="ko-KR" dirty="0"/>
              <a:t>Ubuntu 20.04 </a:t>
            </a:r>
            <a:r>
              <a:rPr lang="ko-KR" altLang="en-US" dirty="0"/>
              <a:t>버전에 </a:t>
            </a:r>
            <a:r>
              <a:rPr lang="ko-KR" altLang="en-US" dirty="0" err="1"/>
              <a:t>최적화되어있습니다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A3C01-F8B2-60FA-07B7-81A89BB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4" y="4487896"/>
            <a:ext cx="4595258" cy="1630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9657-615F-A05B-0CA7-2A52A5F86447}"/>
              </a:ext>
            </a:extLst>
          </p:cNvPr>
          <p:cNvSpPr/>
          <p:nvPr/>
        </p:nvSpPr>
        <p:spPr>
          <a:xfrm>
            <a:off x="921276" y="5476905"/>
            <a:ext cx="1347536" cy="35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6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850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</a:t>
            </a:r>
            <a:r>
              <a:rPr lang="ko-KR" altLang="en-US"/>
              <a:t>실행합니다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cd install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./01_install.sh</a:t>
            </a:r>
            <a:r>
              <a:rPr lang="en-US" altLang="ko-KR">
                <a:latin typeface="Consolas" panose="020B0609020204030204" pitchFamily="49" charset="0"/>
              </a:rPr>
              <a:t> </a:t>
            </a:r>
            <a:r>
              <a:rPr lang="en-US" altLang="ko-KR"/>
              <a:t>~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./15_install_default_config.sh</a:t>
            </a:r>
            <a:endParaRPr lang="en-US" altLang="ko-KR" dirty="0">
              <a:highlight>
                <a:srgbClr val="C0C0C0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권장합니다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.)</a:t>
            </a: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</a:t>
            </a:r>
            <a:r>
              <a:rPr lang="ko-KR" altLang="en-US" kern="0">
                <a:solidFill>
                  <a:srgbClr val="000000"/>
                </a:solidFill>
              </a:rPr>
              <a:t>설치 스크립트에 대한 상세한 내용은 </a:t>
            </a:r>
            <a:r>
              <a:rPr lang="en-US" altLang="ko-KR" kern="0">
                <a:solidFill>
                  <a:srgbClr val="000000"/>
                </a:solidFill>
              </a:rPr>
              <a:t>&lt;</a:t>
            </a:r>
            <a:r>
              <a:rPr lang="en-US" altLang="ko-KR" kern="0">
                <a:solidFill>
                  <a:srgbClr val="000000"/>
                </a:solidFill>
                <a:hlinkClick r:id="rId3"/>
              </a:rPr>
              <a:t>MOS Cloud Manual Details.pdf</a:t>
            </a:r>
            <a:r>
              <a:rPr lang="en-US" altLang="ko-KR" kern="0">
                <a:solidFill>
                  <a:srgbClr val="000000"/>
                </a:solidFill>
              </a:rPr>
              <a:t>&gt; </a:t>
            </a:r>
            <a:r>
              <a:rPr lang="ko-KR" altLang="en-US" kern="0">
                <a:solidFill>
                  <a:srgbClr val="000000"/>
                </a:solidFill>
              </a:rPr>
              <a:t>문서를 참조바랍니다</a:t>
            </a:r>
            <a:r>
              <a:rPr lang="en-US" altLang="ko-KR" kern="0">
                <a:solidFill>
                  <a:srgbClr val="000000"/>
                </a:solidFill>
              </a:rPr>
              <a:t>.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 dirty="0"/>
          </a:p>
          <a:p>
            <a:endParaRPr lang="en-US" altLang="ko-KR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/>
              <a:t>01~15 </a:t>
            </a:r>
            <a:r>
              <a:rPr lang="ko-KR" altLang="en-US"/>
              <a:t>설치 스크립트를 모두 실행하였다면 </a:t>
            </a:r>
            <a:r>
              <a:rPr lang="en-US" altLang="ko-KR"/>
              <a:t>‘restart_services.sh’ </a:t>
            </a:r>
            <a:r>
              <a:rPr lang="ko-KR" altLang="en-US"/>
              <a:t>스크립트를 실행해주세요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>
                <a:highlight>
                  <a:srgbClr val="C0C0C0"/>
                </a:highlight>
                <a:latin typeface="Consolas" panose="020B0609020204030204" pitchFamily="49" charset="0"/>
              </a:rPr>
              <a:t>./restart_services.sh</a:t>
            </a:r>
          </a:p>
          <a:p>
            <a:pPr marL="0" indent="0">
              <a:buNone/>
            </a:pPr>
            <a:endParaRPr lang="en-US" altLang="ko-KR">
              <a:highlight>
                <a:srgbClr val="C0C0C0"/>
              </a:highlight>
            </a:endParaRPr>
          </a:p>
          <a:p>
            <a:r>
              <a:rPr lang="en-US" altLang="ko-KR"/>
              <a:t> </a:t>
            </a:r>
            <a:r>
              <a:rPr lang="ko-KR" altLang="en-US"/>
              <a:t>시스템 </a:t>
            </a:r>
            <a:r>
              <a:rPr lang="en-US" altLang="ko-KR"/>
              <a:t>Timezone </a:t>
            </a:r>
            <a:r>
              <a:rPr lang="ko-KR" altLang="en-US"/>
              <a:t>설정</a:t>
            </a:r>
            <a:endParaRPr lang="en-US" altLang="ko-KR"/>
          </a:p>
          <a:p>
            <a:pPr marL="0" indent="0">
              <a:buNone/>
            </a:pPr>
            <a:r>
              <a:rPr lang="en-US" altLang="ko-KR" kern="0" spc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</a:rPr>
              <a:t>sudo ln -sf /usr/share/zoneinfo/Asia/Seoul  /etc/localtime</a:t>
            </a:r>
          </a:p>
          <a:p>
            <a:pPr marL="0" indent="0">
              <a:buNone/>
            </a:pPr>
            <a:endParaRPr lang="en-US" altLang="ko-KR" kern="0" spc="0">
              <a:solidFill>
                <a:srgbClr val="000000"/>
              </a:solidFill>
              <a:effectLst/>
              <a:highlight>
                <a:srgbClr val="C0C0C0"/>
              </a:highlight>
            </a:endParaRPr>
          </a:p>
          <a:p>
            <a:r>
              <a:rPr lang="en-US" altLang="ko-KR" kern="0">
                <a:solidFill>
                  <a:srgbClr val="000000"/>
                </a:solidFill>
              </a:rPr>
              <a:t> Timzone </a:t>
            </a:r>
            <a:r>
              <a:rPr lang="ko-KR" altLang="en-US" kern="0">
                <a:solidFill>
                  <a:srgbClr val="000000"/>
                </a:solidFill>
              </a:rPr>
              <a:t>설정 확인</a:t>
            </a:r>
            <a:endParaRPr lang="en-US" altLang="ko-KR" ker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ko-KR" kern="0" spc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timedatectl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8AC32A-561B-07B9-9C03-47D228CB62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240"/>
          <a:stretch/>
        </p:blipFill>
        <p:spPr>
          <a:xfrm>
            <a:off x="570015" y="2721528"/>
            <a:ext cx="9102159" cy="1166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0F43EF-980D-3559-0015-319123A9A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847" y="5920851"/>
            <a:ext cx="2873828" cy="8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주요 패키지 버전 확인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MariaDB : 10.5.9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/>
              <a:t>InfluxDB</a:t>
            </a:r>
            <a:r>
              <a:rPr lang="en-US" altLang="ko-KR" sz="1200" dirty="0"/>
              <a:t> : 2.6.1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Grafana : 8.3.2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Python : 3.8.10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3C19-546C-ED23-D74E-BC18A9A0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5" y="1925144"/>
            <a:ext cx="7830643" cy="1075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59E245-8283-0D9F-88AA-108D15D6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75" y="3186302"/>
            <a:ext cx="4382112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AC9D0-BA6E-94FD-D472-CA7CD1BD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75" y="4096323"/>
            <a:ext cx="380100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2397663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</a:t>
            </a:r>
            <a:r>
              <a:rPr lang="en-US" altLang="ko-KR"/>
              <a:t>1)</a:t>
            </a:r>
          </a:p>
          <a:p>
            <a:pPr marL="0" indent="0">
              <a:buNone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- 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</a:rPr>
              <a:t>mysql</a:t>
            </a:r>
            <a:r>
              <a:rPr lang="en-US" altLang="ko-KR" sz="1400" dirty="0" err="1">
                <a:highlight>
                  <a:srgbClr val="C0C0C0"/>
                </a:highlight>
                <a:latin typeface="Consolas" panose="020B0609020204030204" pitchFamily="49" charset="0"/>
              </a:rPr>
              <a:t>_secure</a:t>
            </a:r>
            <a:r>
              <a:rPr lang="en-US" altLang="ko-KR" sz="1400" err="1">
                <a:highlight>
                  <a:srgbClr val="C0C0C0"/>
                </a:highlight>
                <a:latin typeface="Consolas" panose="020B0609020204030204" pitchFamily="49" charset="0"/>
              </a:rPr>
              <a:t>_</a:t>
            </a:r>
            <a:r>
              <a:rPr lang="en-US" altLang="ko-KR" sz="1400">
                <a:highlight>
                  <a:srgbClr val="C0C0C0"/>
                </a:highlight>
                <a:latin typeface="Consolas" panose="020B0609020204030204" pitchFamily="49" charset="0"/>
              </a:rPr>
              <a:t>installation</a:t>
            </a:r>
          </a:p>
          <a:p>
            <a:pPr marL="0" indent="0">
              <a:buNone/>
            </a:pPr>
            <a:r>
              <a:rPr lang="en-US" altLang="ko-KR"/>
              <a:t>    -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en-US" altLang="ko-KR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순서대로 </a:t>
            </a:r>
            <a:r>
              <a:rPr lang="en-US" altLang="ko-KR" b="1"/>
              <a:t>[</a:t>
            </a:r>
            <a:r>
              <a:rPr lang="ko-KR" altLang="en-US" b="1"/>
              <a:t>기존계정비밀번호</a:t>
            </a:r>
            <a:r>
              <a:rPr lang="en-US" altLang="ko-KR" b="1"/>
              <a:t>] &gt; y &gt; y &gt; mos &gt; mos &gt; n &gt; n &gt; y &gt; y </a:t>
            </a:r>
            <a:r>
              <a:rPr lang="ko-KR" altLang="en-US"/>
              <a:t>입력하시면 됩니다</a:t>
            </a:r>
            <a:r>
              <a:rPr lang="en-US" altLang="ko-KR"/>
              <a:t>.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다른 내용을 입력할 경우 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lvl="1"/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&gt;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서비스 오류시에 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 후 다시 설정하는 것이 도움될 수 있습니다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2607244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3455087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4579194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969774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5360354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6322513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2402427"/>
            <a:ext cx="4018313" cy="20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42072-E6F4-0B90-818E-B66D00F7DE7C}"/>
              </a:ext>
            </a:extLst>
          </p:cNvPr>
          <p:cNvSpPr txBox="1"/>
          <p:nvPr/>
        </p:nvSpPr>
        <p:spPr>
          <a:xfrm>
            <a:off x="2326640" y="3551973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0AA0-1E12-5BF7-79B3-715AAD60C44A}"/>
              </a:ext>
            </a:extLst>
          </p:cNvPr>
          <p:cNvSpPr txBox="1"/>
          <p:nvPr/>
        </p:nvSpPr>
        <p:spPr>
          <a:xfrm>
            <a:off x="3081746" y="3736639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28837</TotalTime>
  <Words>1903</Words>
  <Application>Microsoft Office PowerPoint</Application>
  <PresentationFormat>와이드스크린</PresentationFormat>
  <Paragraphs>403</Paragraphs>
  <Slides>27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에스코어 드림 8 Heavy</vt:lpstr>
      <vt:lpstr>에스코어 드림 3 Light</vt:lpstr>
      <vt:lpstr>맑은 고딕</vt:lpstr>
      <vt:lpstr>Wingdings</vt:lpstr>
      <vt:lpstr>에스코어 드림 4 Regular</vt:lpstr>
      <vt:lpstr>에스코어 드림 6 Bold</vt:lpstr>
      <vt:lpstr>Consolas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141</cp:revision>
  <dcterms:created xsi:type="dcterms:W3CDTF">2022-12-05T08:12:07Z</dcterms:created>
  <dcterms:modified xsi:type="dcterms:W3CDTF">2023-09-12T05:32:43Z</dcterms:modified>
</cp:coreProperties>
</file>